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3"/>
  </p:notesMasterIdLst>
  <p:handoutMasterIdLst>
    <p:handoutMasterId r:id="rId54"/>
  </p:handoutMasterIdLst>
  <p:sldIdLst>
    <p:sldId id="271" r:id="rId15"/>
    <p:sldId id="343" r:id="rId16"/>
    <p:sldId id="289" r:id="rId17"/>
    <p:sldId id="345" r:id="rId18"/>
    <p:sldId id="346" r:id="rId19"/>
    <p:sldId id="347" r:id="rId20"/>
    <p:sldId id="348" r:id="rId21"/>
    <p:sldId id="340" r:id="rId22"/>
    <p:sldId id="349" r:id="rId23"/>
    <p:sldId id="350" r:id="rId24"/>
    <p:sldId id="351" r:id="rId25"/>
    <p:sldId id="352" r:id="rId26"/>
    <p:sldId id="353" r:id="rId27"/>
    <p:sldId id="354" r:id="rId28"/>
    <p:sldId id="344" r:id="rId29"/>
    <p:sldId id="302" r:id="rId30"/>
    <p:sldId id="304" r:id="rId31"/>
    <p:sldId id="303" r:id="rId32"/>
    <p:sldId id="322" r:id="rId33"/>
    <p:sldId id="319" r:id="rId34"/>
    <p:sldId id="321" r:id="rId35"/>
    <p:sldId id="333" r:id="rId36"/>
    <p:sldId id="324" r:id="rId37"/>
    <p:sldId id="318" r:id="rId38"/>
    <p:sldId id="325" r:id="rId39"/>
    <p:sldId id="296" r:id="rId40"/>
    <p:sldId id="332" r:id="rId41"/>
    <p:sldId id="331" r:id="rId42"/>
    <p:sldId id="338" r:id="rId43"/>
    <p:sldId id="307" r:id="rId44"/>
    <p:sldId id="314" r:id="rId45"/>
    <p:sldId id="315" r:id="rId46"/>
    <p:sldId id="312" r:id="rId47"/>
    <p:sldId id="313" r:id="rId48"/>
    <p:sldId id="342" r:id="rId49"/>
    <p:sldId id="341" r:id="rId50"/>
    <p:sldId id="334" r:id="rId51"/>
    <p:sldId id="2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61013" autoAdjust="0"/>
  </p:normalViewPr>
  <p:slideViewPr>
    <p:cSldViewPr snapToGrid="0">
      <p:cViewPr varScale="1">
        <p:scale>
          <a:sx n="59" d="100"/>
          <a:sy n="59" d="100"/>
        </p:scale>
        <p:origin x="1478" y="72"/>
      </p:cViewPr>
      <p:guideLst/>
    </p:cSldViewPr>
  </p:slideViewPr>
  <p:notesTextViewPr>
    <p:cViewPr>
      <p:scale>
        <a:sx n="1" d="1"/>
        <a:sy n="1" d="1"/>
      </p:scale>
      <p:origin x="0" y="0"/>
    </p:cViewPr>
  </p:notesText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microsoft.com/office/2015/10/relationships/revisionInfo" Target="revisionInfo.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IGH AVAILABITY, AUDITING AND SUPPORT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IND NEEDLES IN HAYSTACKS, PULL THEM OUT AND ACT ON THEM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BIG COMPUTE INFRASTRUCTURE BEHIND IT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CA" dirty="0"/>
          </a:p>
          <a:p>
            <a:r>
              <a:rPr lang="en-CA" dirty="0"/>
              <a:t>G</a:t>
            </a:r>
            <a:r>
              <a:rPr lang="en-US" dirty="0"/>
              <a:t>UNSHOT—TURN LIGHTS UP—NOTIFY POLICE</a:t>
            </a:r>
          </a:p>
          <a:p>
            <a:r>
              <a:rPr lang="en-CA" dirty="0"/>
              <a:t>A</a:t>
            </a:r>
            <a:r>
              <a:rPr lang="en-US" dirty="0"/>
              <a:t>TLANTA IS A SMART CITY</a:t>
            </a:r>
          </a:p>
          <a:p>
            <a:r>
              <a:rPr lang="en-CA" dirty="0"/>
              <a:t>7,000 CAMERAS IN ATLANTA—IoT DEVICES</a:t>
            </a:r>
          </a:p>
          <a:p>
            <a:r>
              <a:rPr lang="en-CA" dirty="0"/>
              <a:t>USE BING / COSMOS DB</a:t>
            </a:r>
          </a:p>
          <a:p>
            <a:r>
              <a:rPr lang="en-CA" dirty="0"/>
              <a:t>COGNITIVE APIs LOOKING FOR DISTRESSED PEOPLE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MPLEMENTED WITH DOCKER CONTAINERS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USED TO BE CALLED LAMBDA ARCH OR KAPP ARCH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LOAD LEVELLING—HIGH VOLUME INTO ONE STREAM</a:t>
            </a:r>
          </a:p>
          <a:p>
            <a:endParaRPr lang="en-GB" dirty="0"/>
          </a:p>
          <a:p>
            <a:r>
              <a:rPr lang="en-GB" dirty="0"/>
              <a:t>EXAM: GROUPING RELATED MESSAGES INTO A SESSION</a:t>
            </a:r>
          </a:p>
          <a:p>
            <a:r>
              <a:rPr lang="en-GB" dirty="0"/>
              <a:t>AMQP—GROUP</a:t>
            </a:r>
          </a:p>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ARGE VOLUME WITH LOW LATENCY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 MUST BE OFFLOADED SOMEWHERE IF YOU CAN’T ACCESS IT WITHIN SEVEN DAYS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XAM:EXPRESSROUTE IS PRIVATE CONNECTION.</a:t>
            </a:r>
          </a:p>
          <a:p>
            <a:r>
              <a:rPr lang="en-US" sz="1200" b="0" i="0" kern="1200" dirty="0">
                <a:solidFill>
                  <a:schemeClr val="tx1"/>
                </a:solidFill>
                <a:effectLst/>
                <a:latin typeface="+mn-lt"/>
                <a:ea typeface="+mn-ea"/>
                <a:cs typeface="+mn-cs"/>
              </a:rPr>
              <a:t>OFTEN ORGS USE VPN AS WELL—FASTER TO SET UP, CAN FAIL OVER FROM EXPRESSROUTE TO VPN</a:t>
            </a:r>
          </a:p>
          <a:p>
            <a:endParaRPr lang="en-CA" dirty="0"/>
          </a:p>
          <a:p>
            <a:r>
              <a:rPr lang="en-CA" dirty="0"/>
              <a:t>E</a:t>
            </a:r>
            <a:r>
              <a:rPr lang="en-US" dirty="0"/>
              <a:t>XAM: WCF RELAY-.NET FRAMEWORK, OTHERWISE, EXPRESSROUTE OR ?</a:t>
            </a:r>
          </a:p>
          <a:p>
            <a:endParaRPr lang="en-CA" dirty="0"/>
          </a:p>
          <a:p>
            <a:r>
              <a:rPr lang="en-CA" dirty="0"/>
              <a:t>R</a:t>
            </a:r>
            <a:r>
              <a:rPr lang="en-US" dirty="0"/>
              <a:t>RAS CAN BE A VPN ENDPOINT TO GO TO AZURE</a:t>
            </a:r>
          </a:p>
          <a:p>
            <a:endParaRPr lang="en-CA" dirty="0"/>
          </a:p>
          <a:p>
            <a:r>
              <a:rPr lang="en-CA" dirty="0"/>
              <a:t>D</a:t>
            </a:r>
            <a:r>
              <a:rPr lang="en-US" dirty="0"/>
              <a:t>ATACENTER TO DATACENTER—CAN USE VPN</a:t>
            </a:r>
          </a:p>
          <a:p>
            <a:endParaRPr lang="en-CA" dirty="0"/>
          </a:p>
          <a:p>
            <a:r>
              <a:rPr lang="en-CA" dirty="0"/>
              <a:t>P</a:t>
            </a:r>
            <a:r>
              <a:rPr lang="en-US" dirty="0"/>
              <a:t>OINT TO SITE=TO DISCRETE PARTS OF AZURE</a:t>
            </a:r>
          </a:p>
          <a:p>
            <a:endParaRPr lang="en-CA"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HYBRID CONNECTIONS CONNECT TO APP SERVICES, INCLUDING FUNCTIONS, MOBILE APIS</a:t>
            </a:r>
          </a:p>
          <a:p>
            <a:endParaRPr lang="en-CA" dirty="0"/>
          </a:p>
          <a:p>
            <a:r>
              <a:rPr lang="en-CA" dirty="0"/>
              <a:t>HYBRID CONNECTIONS ARE REALLY SERVICE BUS RELAYS UNDER THE HOOD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THIS IS WHERE MOST COMPANIES START, I.E. THE LOW HANGING FRUIT</a:t>
            </a:r>
          </a:p>
          <a:p>
            <a:endParaRPr lang="en-CA" dirty="0"/>
          </a:p>
          <a:p>
            <a:r>
              <a:rPr lang="en-CA" dirty="0"/>
              <a:t>CONTROL WHO HAS ACCESS TO WHAT AND WHAT DATA IS FLOWING WHERE</a:t>
            </a:r>
          </a:p>
          <a:p>
            <a:endParaRPr lang="en-CA" dirty="0"/>
          </a:p>
          <a:p>
            <a:r>
              <a:rPr lang="en-CA" dirty="0"/>
              <a:t>THINK OF CLOUD AS EXTENSION OF ON-PREMISE NETWORK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FUNCTIONS IF YOU WANT TO SCHEDULE TIME</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a:t>
            </a:r>
            <a:r>
              <a:rPr lang="en-US" dirty="0"/>
              <a:t>E</a:t>
            </a:r>
          </a:p>
          <a:p>
            <a:r>
              <a:rPr lang="en-CA" dirty="0"/>
              <a:t>O</a:t>
            </a:r>
            <a:r>
              <a:rPr lang="en-US" dirty="0"/>
              <a:t>R WHERE LIKE</a:t>
            </a:r>
          </a:p>
          <a:p>
            <a:r>
              <a:rPr lang="en-CA" dirty="0"/>
              <a:t>O</a:t>
            </a:r>
            <a:r>
              <a:rPr lang="en-US" dirty="0"/>
              <a:t>R WHERE LIKE</a:t>
            </a:r>
          </a:p>
          <a:p>
            <a:endParaRPr lang="en-CA" dirty="0"/>
          </a:p>
          <a:p>
            <a:r>
              <a:rPr lang="en-CA" dirty="0"/>
              <a:t>F</a:t>
            </a:r>
            <a:r>
              <a:rPr lang="en-US" dirty="0"/>
              <a:t>ACETED SEARCH</a:t>
            </a:r>
            <a:endParaRPr lang="en-CA"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HOTEL SEARCH—INCLUDE MOTEL SEARCH BUT DEPRECATE THOSE RESULTS</a:t>
            </a:r>
          </a:p>
          <a:p>
            <a:endParaRPr lang="en-CA" dirty="0"/>
          </a:p>
          <a:p>
            <a:r>
              <a:rPr lang="en-CA" dirty="0"/>
              <a:t>EXAM: BE AWARE OF INDEX TIERS</a:t>
            </a:r>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 DEDICATED STORAGE FOR MEDIA SERVICES</a:t>
            </a:r>
          </a:p>
          <a:p>
            <a:endParaRPr lang="en-CA"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5/11/2018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AKAMAI, VERIZON, MICROSOFT’S GLOBAL NETWORK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3"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9"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87"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0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79"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11.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 Id="rId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5"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6.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BE3C69-DCC8-493F-A106-6B42FC8AE558}">
  <ds:schemaRefs>
    <ds:schemaRef ds:uri="http://schemas.microsoft.com/sharepoint/v3/contenttype/forms"/>
  </ds:schemaRefs>
</ds:datastoreItem>
</file>

<file path=customXml/itemProps3.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docProps/app.xml><?xml version="1.0" encoding="utf-8"?>
<Properties xmlns="http://schemas.openxmlformats.org/officeDocument/2006/extended-properties" xmlns:vt="http://schemas.openxmlformats.org/officeDocument/2006/docPropsVTypes">
  <Template/>
  <TotalTime>0</TotalTime>
  <Words>4316</Words>
  <Application>Microsoft Office PowerPoint</Application>
  <PresentationFormat>Widescreen</PresentationFormat>
  <Paragraphs>442</Paragraphs>
  <Slides>38</Slides>
  <Notes>38</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38</vt:i4>
      </vt:variant>
    </vt:vector>
  </HeadingPairs>
  <TitlesOfParts>
    <vt:vector size="66"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2018-05-11T15:27:34Z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